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1" r:id="rId3"/>
    <p:sldId id="261" r:id="rId4"/>
    <p:sldId id="262" r:id="rId5"/>
    <p:sldId id="284" r:id="rId6"/>
    <p:sldId id="263" r:id="rId7"/>
    <p:sldId id="285" r:id="rId8"/>
    <p:sldId id="264" r:id="rId9"/>
    <p:sldId id="265" r:id="rId10"/>
    <p:sldId id="266" r:id="rId11"/>
    <p:sldId id="267" r:id="rId12"/>
    <p:sldId id="268" r:id="rId13"/>
    <p:sldId id="269" r:id="rId14"/>
    <p:sldId id="279" r:id="rId15"/>
    <p:sldId id="274" r:id="rId16"/>
    <p:sldId id="275" r:id="rId17"/>
    <p:sldId id="276" r:id="rId18"/>
    <p:sldId id="277" r:id="rId19"/>
    <p:sldId id="281" r:id="rId20"/>
    <p:sldId id="280" r:id="rId21"/>
    <p:sldId id="273" r:id="rId22"/>
    <p:sldId id="282" r:id="rId23"/>
    <p:sldId id="283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232" autoAdjust="0"/>
  </p:normalViewPr>
  <p:slideViewPr>
    <p:cSldViewPr>
      <p:cViewPr varScale="1">
        <p:scale>
          <a:sx n="84" d="100"/>
          <a:sy n="84" d="100"/>
        </p:scale>
        <p:origin x="23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dirty="0" smtClean="0"/>
              <a:t>Profesor Luciano H. </a:t>
            </a:r>
            <a:r>
              <a:rPr lang="es-ES" dirty="0" err="1" smtClean="0"/>
              <a:t>Tamargo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A95E2-46AC-4FFB-922D-6AF7E591DA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EFA9-3C7F-4D34-B280-2922594AD7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66A49-6B1F-492D-884E-74B683FCCCD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46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énfasis está en el paradigma</a:t>
            </a:r>
            <a:r>
              <a:rPr lang="es-A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En IPOO el lenguaje de programación se aprende de manera transversal sin llegar a tener el rol protagónico que tuvo Pascal en RPA. Los prácticos 1 y 3 están destinados a que el alumno se familiarice con los recursos básicos del lenguaje, ya sea de manera autónoma consultando tutoriales, o bien, preguntando en la práctica. El soporte de Java para la POO se presenta en las clases teóricas y se refuerza en la práctica, especialmente el soporte para abstracción de datos, encapsulamiento, herencia y polimorfismo. </a:t>
            </a:r>
          </a:p>
          <a:p>
            <a:r>
              <a:rPr lang="es-A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Hay que insistirles que en una carrera universitaria la expectativa no es que sean expertos en UN lenguaje o ALGUNAS herramientas, sino que sean expertos en aprender con autonomía nuevos lenguajes, herramientas y metodologías.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47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2428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1066800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  <p:sp>
        <p:nvSpPr>
          <p:cNvPr id="9" name="8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4876800"/>
            <a:ext cx="7696200" cy="1435119"/>
          </a:xfrm>
          <a:solidFill>
            <a:schemeClr val="tx2">
              <a:alpha val="50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438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6200" y="32368"/>
            <a:ext cx="5791200" cy="1143000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5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1290" cy="46482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7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1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3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4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8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s-E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tutorias@cs.uns.edu.ar" TargetMode="External"/><Relationship Id="rId2" Type="http://schemas.openxmlformats.org/officeDocument/2006/relationships/hyperlink" Target="http://www.cs.uns.edu.a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5105400"/>
            <a:ext cx="7696200" cy="1435119"/>
          </a:xfrm>
          <a:solidFill>
            <a:schemeClr val="bg1">
              <a:alpha val="50000"/>
            </a:schemeClr>
          </a:solidFill>
          <a:ln>
            <a:noFill/>
          </a:ln>
        </p:spPr>
        <p:txBody>
          <a:bodyPr/>
          <a:lstStyle/>
          <a:p>
            <a:r>
              <a:rPr lang="es-ES" sz="2000" b="1" dirty="0" smtClean="0"/>
              <a:t>Sonia Rueda </a:t>
            </a:r>
            <a:endParaRPr lang="es-ES" sz="2000" b="1" dirty="0"/>
          </a:p>
          <a:p>
            <a:r>
              <a:rPr lang="es-ES" sz="2000" dirty="0"/>
              <a:t>Depto. de Ciencias e Ingeniería de la Computación</a:t>
            </a:r>
          </a:p>
          <a:p>
            <a:r>
              <a:rPr lang="es-ES" sz="2000" dirty="0"/>
              <a:t>Universidad Nacional del Sur, Bahía </a:t>
            </a:r>
            <a:r>
              <a:rPr lang="es-ES" sz="2000" dirty="0" smtClean="0"/>
              <a:t>Blanca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79598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CONTENIDOS DE IPOO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s-ES" altLang="es-AR" sz="2800" dirty="0" smtClean="0"/>
              <a:t>Conceptos esenciales de la programación orientada a objetos.</a:t>
            </a:r>
          </a:p>
          <a:p>
            <a:pPr>
              <a:spcBef>
                <a:spcPct val="30000"/>
              </a:spcBef>
            </a:pPr>
            <a:r>
              <a:rPr lang="es-ES" altLang="es-AR" sz="2800" dirty="0" smtClean="0"/>
              <a:t>El lenguaje de programación Java.</a:t>
            </a:r>
          </a:p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4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CONOCIMIENTOS PREVIOS ASUMIDOS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ES" sz="2800" dirty="0"/>
              <a:t>Números Naturales. Números Enteros. Números reales. Números Racionales. Operaciones y propiedades. </a:t>
            </a:r>
            <a:endParaRPr lang="es-AR" sz="2800" dirty="0"/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ES" sz="2800" dirty="0"/>
              <a:t>Conjuntos y Subconjuntos. Operaciones sobre conjuntos: unión, intersección, diferencia. </a:t>
            </a:r>
            <a:endParaRPr lang="es-AR" sz="2800" dirty="0"/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ES" sz="2800" dirty="0"/>
              <a:t>Relaciones binarias. Relaciones de equivalencia.</a:t>
            </a:r>
            <a:endParaRPr lang="es-AR" sz="2800" dirty="0"/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ES" sz="2800" dirty="0"/>
              <a:t>Vectores y Matrices. Operaciones y propiedades. Producto escalar y vectorial. Transpuesta. Determinante. </a:t>
            </a:r>
            <a:endParaRPr lang="es-AR" sz="2800" dirty="0"/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s-ES" sz="2800" dirty="0"/>
              <a:t>Polinomios y ecuaciones algebraicas. Sistemas de Ecuaciones lineales.  Resolución por eliminación. </a:t>
            </a:r>
            <a:endParaRPr lang="es-AR" sz="2800" dirty="0"/>
          </a:p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1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CONOCIMIENTOS PREVIOS ASUMIDOS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" sz="2800" dirty="0"/>
              <a:t>Interpretar lenguaje </a:t>
            </a:r>
            <a:r>
              <a:rPr lang="es-ES" sz="2800" dirty="0" smtClean="0"/>
              <a:t>simbólico</a:t>
            </a:r>
          </a:p>
          <a:p>
            <a:pPr lvl="1">
              <a:defRPr/>
            </a:pPr>
            <a:r>
              <a:rPr lang="es-ES" sz="2400" dirty="0" smtClean="0"/>
              <a:t>EJEMPLO: </a:t>
            </a:r>
            <a:r>
              <a:rPr lang="es-ES" sz="2400" i="1" dirty="0" smtClean="0"/>
              <a:t>Dada una secuencia S de números naturales S=s</a:t>
            </a:r>
            <a:r>
              <a:rPr lang="es-ES" sz="2400" i="1" baseline="-25000" dirty="0" smtClean="0"/>
              <a:t>1</a:t>
            </a:r>
            <a:r>
              <a:rPr lang="es-ES" sz="2400" i="1" dirty="0" smtClean="0"/>
              <a:t>,s</a:t>
            </a:r>
            <a:r>
              <a:rPr lang="es-ES" sz="2400" i="1" baseline="-25000" dirty="0" smtClean="0"/>
              <a:t>2</a:t>
            </a:r>
            <a:r>
              <a:rPr lang="es-ES" sz="2400" i="1" dirty="0" smtClean="0"/>
              <a:t>,…,</a:t>
            </a:r>
            <a:r>
              <a:rPr lang="es-ES" sz="2400" i="1" dirty="0" err="1" smtClean="0"/>
              <a:t>s</a:t>
            </a:r>
            <a:r>
              <a:rPr lang="es-ES" sz="2400" i="1" baseline="-25000" dirty="0" err="1" smtClean="0"/>
              <a:t>n</a:t>
            </a:r>
            <a:r>
              <a:rPr lang="es-ES" sz="2400" i="1" dirty="0" smtClean="0"/>
              <a:t> se dice que S cumple la propiedad </a:t>
            </a:r>
            <a:r>
              <a:rPr lang="es-ES" sz="2400" b="1" i="1" dirty="0" smtClean="0"/>
              <a:t>primos crecientes</a:t>
            </a:r>
            <a:r>
              <a:rPr lang="es-ES" sz="2400" i="1" dirty="0" smtClean="0"/>
              <a:t> si </a:t>
            </a:r>
            <a:r>
              <a:rPr lang="es-ES" sz="2400" i="1" dirty="0" err="1" smtClean="0"/>
              <a:t>s</a:t>
            </a:r>
            <a:r>
              <a:rPr lang="es-ES" sz="2400" i="1" baseline="-25000" dirty="0" err="1" smtClean="0"/>
              <a:t>i</a:t>
            </a:r>
            <a:r>
              <a:rPr lang="es-ES" sz="2400" i="1" baseline="-25000" dirty="0" smtClean="0"/>
              <a:t> </a:t>
            </a:r>
            <a:r>
              <a:rPr lang="es-ES" sz="2400" i="1" dirty="0" smtClean="0"/>
              <a:t> es primo y s</a:t>
            </a:r>
            <a:r>
              <a:rPr lang="es-ES" sz="2400" i="1" baseline="-25000" dirty="0" smtClean="0"/>
              <a:t>i </a:t>
            </a:r>
            <a:r>
              <a:rPr lang="es-ES" sz="2400" i="1" dirty="0" smtClean="0"/>
              <a:t>&lt; s</a:t>
            </a:r>
            <a:r>
              <a:rPr lang="es-ES" sz="2400" i="1" baseline="-25000" dirty="0" smtClean="0"/>
              <a:t>i+1 </a:t>
            </a:r>
            <a:r>
              <a:rPr lang="es-ES" sz="2400" i="1" dirty="0" smtClean="0"/>
              <a:t>para 1&lt;=i &lt; n. </a:t>
            </a:r>
            <a:r>
              <a:rPr lang="es-ES" sz="2400" i="1" baseline="-25000" dirty="0" smtClean="0"/>
              <a:t> </a:t>
            </a:r>
          </a:p>
          <a:p>
            <a:pPr lvl="1">
              <a:defRPr/>
            </a:pPr>
            <a:r>
              <a:rPr lang="es-ES" sz="2400" i="1" dirty="0" smtClean="0"/>
              <a:t>Implemente una solución recursiva </a:t>
            </a:r>
            <a:r>
              <a:rPr lang="es-ES" sz="2400" i="1" dirty="0" err="1" smtClean="0"/>
              <a:t>primosCrecientes</a:t>
            </a:r>
            <a:r>
              <a:rPr lang="es-ES" sz="2400" i="1" dirty="0" smtClean="0"/>
              <a:t> (</a:t>
            </a:r>
            <a:r>
              <a:rPr lang="es-ES" sz="2400" i="1" dirty="0" err="1" smtClean="0"/>
              <a:t>int</a:t>
            </a:r>
            <a:r>
              <a:rPr lang="es-ES" sz="2400" i="1" dirty="0" smtClean="0"/>
              <a:t> n) que lea una  secuencia de n números naturales de un archivo y retorne true sí y solo si la secuencia cumple la propiedad primos crecientes. </a:t>
            </a:r>
            <a:endParaRPr lang="es-AR" sz="2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4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CONOCIMIENTOS PREVIOS ASUMIDOS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sz="2800" b="1" dirty="0"/>
              <a:t>Conceptos</a:t>
            </a:r>
            <a:r>
              <a:rPr lang="es-ES" sz="2800" dirty="0"/>
              <a:t>: programa,  algoritmo, identificadores, variable, constante,  tipo de dato, declaración, asignación, expresión aritmética, expresión lógica, operadores, </a:t>
            </a:r>
            <a:r>
              <a:rPr lang="es-ES" sz="2800" dirty="0" err="1"/>
              <a:t>operandos</a:t>
            </a:r>
            <a:r>
              <a:rPr lang="es-ES" sz="2800" dirty="0"/>
              <a:t>, </a:t>
            </a:r>
            <a:r>
              <a:rPr lang="es-ES" sz="2800" dirty="0" smtClean="0"/>
              <a:t>compatibilidad de tipos, </a:t>
            </a:r>
            <a:r>
              <a:rPr lang="es-ES" sz="2800" dirty="0"/>
              <a:t>conjunción, disyunción, negación, estructura de control, condicional, iteración, bloque iterativo, condición de corte, subprograma, ambiente de </a:t>
            </a:r>
            <a:r>
              <a:rPr lang="es-ES" sz="2800" dirty="0" err="1"/>
              <a:t>referenciamiento</a:t>
            </a:r>
            <a:r>
              <a:rPr lang="es-ES" sz="2800" dirty="0"/>
              <a:t> (entorno de referencia), alcance de un identificador, parámetro, recursión. </a:t>
            </a:r>
            <a:endParaRPr lang="es-ES" sz="2800" dirty="0" smtClean="0"/>
          </a:p>
          <a:p>
            <a:pPr>
              <a:defRPr/>
            </a:pPr>
            <a:r>
              <a:rPr lang="es-ES" sz="2800" b="1" dirty="0"/>
              <a:t>Lenguajes artificiales</a:t>
            </a:r>
            <a:r>
              <a:rPr lang="es-ES" sz="2800" dirty="0"/>
              <a:t>: pseudocódigo (lenguaje de diseño de algoritmos), diagramas de memoria (trazas), diagramas </a:t>
            </a:r>
            <a:r>
              <a:rPr lang="es-ES" sz="2800" dirty="0" smtClean="0"/>
              <a:t>sintácticos.</a:t>
            </a:r>
            <a:endParaRPr lang="es-AR" sz="2800" dirty="0"/>
          </a:p>
          <a:p>
            <a:pPr marL="0" indent="0">
              <a:buNone/>
              <a:defRPr/>
            </a:pPr>
            <a:endParaRPr lang="es-AR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CONOCIMIENTOS PREVIOS ASUMIDOS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" sz="2800" dirty="0"/>
              <a:t>Interpretar y producir código en lenguajes </a:t>
            </a:r>
            <a:r>
              <a:rPr lang="es-ES" sz="2800" dirty="0" smtClean="0"/>
              <a:t>artificiales:</a:t>
            </a:r>
          </a:p>
          <a:p>
            <a:pPr lvl="1">
              <a:defRPr/>
            </a:pPr>
            <a:r>
              <a:rPr lang="es-ES" sz="2800" dirty="0" smtClean="0"/>
              <a:t>pseudocódigo </a:t>
            </a:r>
            <a:r>
              <a:rPr lang="es-ES" sz="2800" dirty="0"/>
              <a:t>(lenguaje de diseño de algoritmos) </a:t>
            </a:r>
            <a:endParaRPr lang="es-ES" sz="2800" dirty="0" smtClean="0"/>
          </a:p>
          <a:p>
            <a:pPr lvl="1">
              <a:defRPr/>
            </a:pPr>
            <a:r>
              <a:rPr lang="es-ES" sz="2800" dirty="0" smtClean="0"/>
              <a:t>diagramas </a:t>
            </a:r>
            <a:r>
              <a:rPr lang="es-ES" sz="2800" dirty="0"/>
              <a:t>de memoria (</a:t>
            </a:r>
            <a:r>
              <a:rPr lang="es-ES" sz="2800" dirty="0" smtClean="0"/>
              <a:t>trazas)</a:t>
            </a:r>
          </a:p>
          <a:p>
            <a:pPr lvl="1">
              <a:defRPr/>
            </a:pPr>
            <a:r>
              <a:rPr lang="es-ES" sz="2800" dirty="0" smtClean="0"/>
              <a:t>diagramas </a:t>
            </a:r>
            <a:r>
              <a:rPr lang="es-ES" sz="2800" dirty="0"/>
              <a:t>sintácticos (BNF)</a:t>
            </a:r>
            <a:endParaRPr lang="es-AR" sz="2800" dirty="0"/>
          </a:p>
          <a:p>
            <a:pPr marL="0" indent="0">
              <a:buNone/>
              <a:defRPr/>
            </a:pPr>
            <a:endParaRPr lang="es-AR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3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ORGANIZACIÓN DE LA MATERIA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ES" altLang="es-AR" dirty="0"/>
              <a:t>En las clases teóricas, en las prácticas y en el laboratorio se </a:t>
            </a:r>
            <a:r>
              <a:rPr lang="es-ES" altLang="es-AR" dirty="0" smtClean="0"/>
              <a:t>adopta un </a:t>
            </a:r>
            <a:r>
              <a:rPr lang="es-ES" altLang="es-AR" dirty="0"/>
              <a:t>enfoque basado en la </a:t>
            </a:r>
            <a:r>
              <a:rPr lang="es-ES" altLang="es-AR" b="1" dirty="0"/>
              <a:t>resolución de problemas.</a:t>
            </a:r>
          </a:p>
          <a:p>
            <a:pPr>
              <a:spcBef>
                <a:spcPts val="600"/>
              </a:spcBef>
            </a:pPr>
            <a:r>
              <a:rPr lang="es-ES" altLang="es-AR" dirty="0"/>
              <a:t>En las </a:t>
            </a:r>
            <a:r>
              <a:rPr lang="es-ES" altLang="es-AR" b="1" dirty="0"/>
              <a:t>clases teóricas </a:t>
            </a:r>
            <a:r>
              <a:rPr lang="es-ES" altLang="es-AR" dirty="0"/>
              <a:t>se presentan conceptos, principios, herramientas y técnicas de programación orientada a objetos y se aplican en casos de estudio concretos.</a:t>
            </a:r>
          </a:p>
          <a:p>
            <a:pPr>
              <a:spcBef>
                <a:spcPts val="600"/>
              </a:spcBef>
            </a:pPr>
            <a:r>
              <a:rPr lang="es-ES" altLang="es-AR" dirty="0"/>
              <a:t>En las </a:t>
            </a:r>
            <a:r>
              <a:rPr lang="es-ES" altLang="es-AR" b="1" dirty="0"/>
              <a:t>clases prácticas </a:t>
            </a:r>
            <a:r>
              <a:rPr lang="es-ES" altLang="es-AR" dirty="0"/>
              <a:t>se profundiza la presentación de los lenguajes, se aplican los conceptos, principios y técnicas, se implementan clases a partir de especificaciones de requerimientos y diagramas  y se diseñan los algoritmos que modelan los servicios.</a:t>
            </a:r>
          </a:p>
          <a:p>
            <a:pPr>
              <a:spcBef>
                <a:spcPts val="600"/>
              </a:spcBef>
            </a:pPr>
            <a:r>
              <a:rPr lang="es-ES" altLang="es-AR" dirty="0"/>
              <a:t>En las </a:t>
            </a:r>
            <a:r>
              <a:rPr lang="es-ES" altLang="es-AR" b="1" dirty="0"/>
              <a:t>clases de laboratorio </a:t>
            </a:r>
            <a:r>
              <a:rPr lang="es-ES" altLang="es-AR" dirty="0"/>
              <a:t>se completan  o modifican implementaciones y se verifican las soluciones de algunos casos de estudio.</a:t>
            </a:r>
            <a:endParaRPr lang="en-US" alt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2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DE LOS CONTENIDOS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040902"/>
              </p:ext>
            </p:extLst>
          </p:nvPr>
        </p:nvGraphicFramePr>
        <p:xfrm>
          <a:off x="685800" y="1843776"/>
          <a:ext cx="7924800" cy="27434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21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Objetos y Clases </a:t>
                      </a:r>
                      <a:endParaRPr lang="es-AR" sz="2400" dirty="0"/>
                    </a:p>
                  </a:txBody>
                  <a:tcPr marT="45742" marB="45742"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1, 2 y 3</a:t>
                      </a:r>
                      <a:endParaRPr lang="es-AR" sz="2400" dirty="0"/>
                    </a:p>
                  </a:txBody>
                  <a:tcPr marT="45742" marB="4574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21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Asociación y Dependencia entre clases</a:t>
                      </a:r>
                      <a:endParaRPr lang="es-AR" sz="2400" dirty="0"/>
                    </a:p>
                  </a:txBody>
                  <a:tcPr marT="45742" marB="45742"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2, 3 y 4</a:t>
                      </a:r>
                      <a:endParaRPr lang="es-AR" sz="2400" dirty="0"/>
                    </a:p>
                  </a:txBody>
                  <a:tcPr marT="45742" marB="4574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21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Encapsulamiento y Abstracción</a:t>
                      </a:r>
                      <a:endParaRPr lang="es-AR" sz="2400" dirty="0"/>
                    </a:p>
                  </a:txBody>
                  <a:tcPr marT="45742" marB="45742"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</a:t>
                      </a:r>
                      <a:r>
                        <a:rPr lang="es-ES" sz="2400" baseline="0" dirty="0" smtClean="0"/>
                        <a:t> 4 a 10</a:t>
                      </a:r>
                      <a:endParaRPr lang="es-AR" sz="2400" dirty="0"/>
                    </a:p>
                  </a:txBody>
                  <a:tcPr marT="45742" marB="4574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21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Herencia y Polimorfismo</a:t>
                      </a:r>
                      <a:endParaRPr lang="es-AR" sz="2400" dirty="0"/>
                    </a:p>
                  </a:txBody>
                  <a:tcPr marT="45742" marB="45742"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10 </a:t>
                      </a:r>
                      <a:r>
                        <a:rPr lang="es-ES" sz="2400" baseline="0" dirty="0" smtClean="0"/>
                        <a:t>a 13</a:t>
                      </a:r>
                      <a:endParaRPr lang="es-AR" sz="2400" dirty="0"/>
                    </a:p>
                  </a:txBody>
                  <a:tcPr marT="45742" marB="4574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021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GUI</a:t>
                      </a:r>
                      <a:endParaRPr lang="es-AR" sz="2400" dirty="0"/>
                    </a:p>
                  </a:txBody>
                  <a:tcPr marT="45742" marB="45742"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13 a 15</a:t>
                      </a:r>
                      <a:endParaRPr lang="es-AR" sz="2400" dirty="0"/>
                    </a:p>
                  </a:txBody>
                  <a:tcPr marT="45742" marB="4574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021">
                <a:tc>
                  <a:txBody>
                    <a:bodyPr/>
                    <a:lstStyle/>
                    <a:p>
                      <a:r>
                        <a:rPr lang="es-ES" sz="2400" dirty="0" err="1" smtClean="0"/>
                        <a:t>Genericidad</a:t>
                      </a:r>
                      <a:r>
                        <a:rPr lang="es-ES" sz="2400" baseline="0" dirty="0" smtClean="0"/>
                        <a:t> basada en Herencia</a:t>
                      </a:r>
                      <a:endParaRPr lang="es-AR" sz="2400" dirty="0"/>
                    </a:p>
                  </a:txBody>
                  <a:tcPr marT="45742" marB="45742"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15 y 16</a:t>
                      </a:r>
                      <a:endParaRPr lang="es-AR" sz="2400" dirty="0"/>
                    </a:p>
                  </a:txBody>
                  <a:tcPr marT="45742" marB="4574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07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 DE LAS EVALUACIONES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135437"/>
              </p:ext>
            </p:extLst>
          </p:nvPr>
        </p:nvGraphicFramePr>
        <p:xfrm>
          <a:off x="838200" y="1752600"/>
          <a:ext cx="7696200" cy="4114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29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Prácticos</a:t>
                      </a:r>
                      <a:r>
                        <a:rPr lang="es-ES" sz="2400" baseline="0" dirty="0" smtClean="0"/>
                        <a:t> 1 al 6 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1 a 4</a:t>
                      </a:r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Parcial escrito</a:t>
                      </a:r>
                      <a:endParaRPr lang="es-A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Prácticos</a:t>
                      </a:r>
                      <a:r>
                        <a:rPr lang="es-ES" sz="2400" baseline="0" dirty="0" smtClean="0"/>
                        <a:t> 7 al 10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</a:t>
                      </a:r>
                      <a:r>
                        <a:rPr lang="es-ES" sz="2400" baseline="0" dirty="0" smtClean="0"/>
                        <a:t> 5 a 8</a:t>
                      </a:r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Laboratorio obligatorio</a:t>
                      </a:r>
                      <a:endParaRPr lang="es-A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/>
                        <a:t>Prácticos 11 al 14</a:t>
                      </a:r>
                      <a:endParaRPr lang="es-AR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9 a 12</a:t>
                      </a:r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Parcial  escrito</a:t>
                      </a:r>
                      <a:endParaRPr lang="es-A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Prácticos 15 y</a:t>
                      </a:r>
                      <a:r>
                        <a:rPr lang="es-ES" sz="2400" baseline="0" dirty="0" smtClean="0"/>
                        <a:t> 16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Semanas 13 a 15</a:t>
                      </a:r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Laboratorio</a:t>
                      </a:r>
                      <a:r>
                        <a:rPr lang="es-ES" sz="2400" b="1" baseline="0" dirty="0" smtClean="0"/>
                        <a:t> obligatorio</a:t>
                      </a:r>
                      <a:endParaRPr lang="es-A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smtClean="0"/>
                        <a:t>Práctico 17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Semana 16</a:t>
                      </a:r>
                      <a:endParaRPr lang="es-A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11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s-ES" altLang="es-AR" dirty="0" smtClean="0"/>
              <a:t>Conceptos de Programación Orientada a Objetos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altLang="es-AR" dirty="0"/>
              <a:t> </a:t>
            </a:r>
            <a:r>
              <a:rPr lang="es-ES" altLang="es-AR" dirty="0" smtClean="0"/>
              <a:t>    Sonia Rueda y Martín Larrea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s-ES" altLang="es-AR" dirty="0" smtClean="0"/>
              <a:t>Diapositivas de la teoría y de la práctica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s-ES" altLang="es-AR" dirty="0" smtClean="0"/>
              <a:t>Trabajos prácticos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s-ES" altLang="es-AR" dirty="0" smtClean="0"/>
              <a:t>Casos de Estudio implementados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s-ES" altLang="es-AR" dirty="0" smtClean="0"/>
              <a:t>Las actividades de laboratorios optativos</a:t>
            </a:r>
            <a:endParaRPr lang="es-ES" alt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1658815" y="4648200"/>
            <a:ext cx="5791200" cy="1295400"/>
          </a:xfrm>
          <a:prstGeom prst="rect">
            <a:avLst/>
          </a:prstGeom>
          <a:solidFill>
            <a:srgbClr val="00B050">
              <a:alpha val="5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www.cs.uns.edu.ar/materias/ipoo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5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ALGUNAS RECOMENDACIONES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s-ES_tradnl" sz="2800" dirty="0" smtClean="0"/>
              <a:t>El </a:t>
            </a:r>
            <a:r>
              <a:rPr lang="es-ES_tradnl" sz="2800" b="1" u="sng" dirty="0">
                <a:solidFill>
                  <a:schemeClr val="tx2"/>
                </a:solidFill>
              </a:rPr>
              <a:t>objetivo</a:t>
            </a:r>
            <a:r>
              <a:rPr lang="es-ES_tradnl" sz="2800" dirty="0">
                <a:solidFill>
                  <a:schemeClr val="tx2"/>
                </a:solidFill>
              </a:rPr>
              <a:t> </a:t>
            </a:r>
            <a:r>
              <a:rPr lang="es-ES_tradnl" sz="2800" dirty="0"/>
              <a:t>de estas presentaciones es simplemente </a:t>
            </a:r>
            <a:r>
              <a:rPr lang="es-ES_tradnl" sz="2800" b="1" u="sng" dirty="0">
                <a:solidFill>
                  <a:schemeClr val="tx2"/>
                </a:solidFill>
              </a:rPr>
              <a:t>agilizar</a:t>
            </a:r>
            <a:r>
              <a:rPr lang="es-ES_tradnl" sz="2800" dirty="0"/>
              <a:t> la clase y permitir al alumno concentrarse en el tema y no estar pendiente de “copiar del pizarrón”</a:t>
            </a:r>
          </a:p>
          <a:p>
            <a:pPr>
              <a:spcBef>
                <a:spcPts val="1200"/>
              </a:spcBef>
            </a:pPr>
            <a:r>
              <a:rPr lang="es-ES_tradnl" sz="2800" dirty="0"/>
              <a:t>Estas presentaciones estarán </a:t>
            </a:r>
            <a:r>
              <a:rPr lang="es-ES_tradnl" sz="2800" b="1" u="sng" dirty="0">
                <a:solidFill>
                  <a:schemeClr val="tx2"/>
                </a:solidFill>
              </a:rPr>
              <a:t>disponibles</a:t>
            </a:r>
            <a:r>
              <a:rPr lang="es-ES_tradnl" sz="2800" dirty="0"/>
              <a:t> para los alumnos en la página web</a:t>
            </a:r>
            <a:r>
              <a:rPr lang="es-ES_tradnl" sz="2800" i="1" dirty="0"/>
              <a:t>.</a:t>
            </a:r>
          </a:p>
          <a:p>
            <a:pPr>
              <a:spcBef>
                <a:spcPts val="1200"/>
              </a:spcBef>
            </a:pPr>
            <a:r>
              <a:rPr lang="es-ES_tradnl" sz="2800" b="1" u="sng" dirty="0">
                <a:solidFill>
                  <a:schemeClr val="tx2"/>
                </a:solidFill>
              </a:rPr>
              <a:t>No reemplazan a la clase</a:t>
            </a:r>
            <a:r>
              <a:rPr lang="es-ES_tradnl" sz="2800" dirty="0"/>
              <a:t>. Son sólo una guía dentro del desarrollo de la clase.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7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DOCENTES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3733800"/>
          </a:xfrm>
        </p:spPr>
        <p:txBody>
          <a:bodyPr>
            <a:normAutofit/>
          </a:bodyPr>
          <a:lstStyle/>
          <a:p>
            <a:r>
              <a:rPr lang="es-ES" sz="2800" dirty="0" smtClean="0"/>
              <a:t>Profesora:</a:t>
            </a:r>
            <a:r>
              <a:rPr lang="en-US" sz="2800" dirty="0" smtClean="0"/>
              <a:t> Sonia Rueda </a:t>
            </a:r>
          </a:p>
          <a:p>
            <a:r>
              <a:rPr lang="es-ES" sz="2800" dirty="0" smtClean="0"/>
              <a:t>Asistente: </a:t>
            </a:r>
            <a:r>
              <a:rPr lang="es-ES" sz="2800" dirty="0" smtClean="0"/>
              <a:t>Mariano </a:t>
            </a:r>
            <a:r>
              <a:rPr lang="es-ES" sz="2800" dirty="0" err="1" smtClean="0"/>
              <a:t>Maissonave</a:t>
            </a:r>
            <a:endParaRPr lang="es-ES" sz="2800" dirty="0" smtClean="0"/>
          </a:p>
          <a:p>
            <a:r>
              <a:rPr lang="es-ES" sz="2800" dirty="0" smtClean="0"/>
              <a:t>Ayudantes: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2800" dirty="0" err="1"/>
              <a:t>Nill</a:t>
            </a:r>
            <a:r>
              <a:rPr lang="es-AR" sz="2800" dirty="0"/>
              <a:t> Natalia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2800" dirty="0"/>
              <a:t>Fernando Martínez </a:t>
            </a:r>
            <a:endParaRPr lang="es-ES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s-AR" sz="2800" dirty="0" smtClean="0"/>
              <a:t>Ezequiel </a:t>
            </a:r>
            <a:r>
              <a:rPr lang="es-AR" sz="2800" dirty="0" smtClean="0"/>
              <a:t>Lamarque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2800" dirty="0" smtClean="0"/>
              <a:t>Fabio </a:t>
            </a:r>
            <a:r>
              <a:rPr lang="es-AR" sz="2800" dirty="0" err="1" smtClean="0"/>
              <a:t>Campetti</a:t>
            </a:r>
            <a:endParaRPr lang="es-AR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2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ALGUNAS RECOMENDACIONES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s-ES_tradnl" sz="2800" dirty="0" smtClean="0"/>
              <a:t>La asistencia a las clases teóricas es importante pero no es suficiente, es necesario mantener la atención y consultar las dudas.</a:t>
            </a:r>
          </a:p>
          <a:p>
            <a:pPr>
              <a:spcBef>
                <a:spcPts val="1200"/>
              </a:spcBef>
            </a:pPr>
            <a:r>
              <a:rPr lang="es-ES_tradnl" sz="2800" dirty="0" smtClean="0"/>
              <a:t>La participación activa en las clases prácticas y en los laboratorios mejora considerablemente el rendimiento en las evaluaciones. </a:t>
            </a:r>
          </a:p>
          <a:p>
            <a:pPr>
              <a:spcBef>
                <a:spcPts val="1200"/>
              </a:spcBef>
            </a:pPr>
            <a:r>
              <a:rPr lang="es-ES_tradnl" sz="2800" dirty="0" smtClean="0"/>
              <a:t>La administración del tiempo y la planificación responsable de las actividades en la semana, el cuatrimestre y el año, es un factor fundamental para la adaptación al ámbito universitario. </a:t>
            </a:r>
            <a:endParaRPr lang="es-ES_tradnl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9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CORRELATIVAS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800" dirty="0" smtClean="0"/>
              <a:t>Introducción a la Programación Orientada a Objetos tiene dos materias </a:t>
            </a:r>
            <a:r>
              <a:rPr lang="es-ES_tradnl" sz="2800" b="1" dirty="0" smtClean="0"/>
              <a:t>correlativas</a:t>
            </a:r>
            <a:r>
              <a:rPr lang="es-ES_tradnl" sz="2800" dirty="0" smtClean="0"/>
              <a:t>:</a:t>
            </a:r>
          </a:p>
          <a:p>
            <a:r>
              <a:rPr lang="es-ES_tradnl" sz="2800" dirty="0" smtClean="0"/>
              <a:t>Resolución de Problemas y Algoritmos</a:t>
            </a:r>
          </a:p>
          <a:p>
            <a:r>
              <a:rPr lang="es-ES_tradnl" sz="2800" dirty="0" smtClean="0"/>
              <a:t>Elementos de Algebra y de Geometría</a:t>
            </a:r>
          </a:p>
          <a:p>
            <a:pPr marL="0" indent="0">
              <a:buNone/>
            </a:pPr>
            <a:r>
              <a:rPr lang="es-ES_tradnl" sz="2800" dirty="0" smtClean="0"/>
              <a:t>Ambas tienen que estar cursadas en el momento que se controlan las correlativas. </a:t>
            </a:r>
          </a:p>
          <a:p>
            <a:pPr marL="0" indent="0">
              <a:buNone/>
            </a:pPr>
            <a:r>
              <a:rPr lang="es-ES_tradnl" sz="2800" dirty="0" smtClean="0"/>
              <a:t>Aquellos alumnos que no tengan las correlativas cursadas pueden asistir a clase como oyentes pero NO pueden rendir los parciales. </a:t>
            </a:r>
          </a:p>
          <a:p>
            <a:endParaRPr lang="es-ES_trad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3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CORRELATIVAS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s-ES_tradnl" sz="2800" dirty="0" smtClean="0"/>
              <a:t>Para promocionar o rendir el final de </a:t>
            </a:r>
            <a:r>
              <a:rPr lang="es-ES_tradnl" sz="2800" b="1" dirty="0" smtClean="0"/>
              <a:t>Introducción a la Programación Orientada </a:t>
            </a:r>
            <a:r>
              <a:rPr lang="es-ES_tradnl" sz="2800" dirty="0" smtClean="0"/>
              <a:t>a objetos es necesario:</a:t>
            </a:r>
          </a:p>
          <a:p>
            <a:pPr>
              <a:spcBef>
                <a:spcPts val="1200"/>
              </a:spcBef>
            </a:pPr>
            <a:r>
              <a:rPr lang="es-ES_tradnl" sz="2800" dirty="0" smtClean="0"/>
              <a:t>Tener aprobado el final de Resolución de Problemas y Algoritmos</a:t>
            </a:r>
          </a:p>
          <a:p>
            <a:pPr>
              <a:spcBef>
                <a:spcPts val="1200"/>
              </a:spcBef>
            </a:pPr>
            <a:r>
              <a:rPr lang="es-ES_tradnl" sz="2800" dirty="0" smtClean="0"/>
              <a:t>Tener cursada Elementos de Algebra y de Geometría.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_tradnl" sz="2800" dirty="0" smtClean="0"/>
              <a:t>El Plan de Estudios establece que Elementos de Algebra y de Geometría tiene que estar aprobada para rendir el final de </a:t>
            </a:r>
            <a:r>
              <a:rPr lang="es-ES_tradnl" sz="2800" dirty="0"/>
              <a:t>Introducción a la Programación Orientada a </a:t>
            </a:r>
            <a:r>
              <a:rPr lang="es-ES_tradnl" sz="2800" dirty="0" smtClean="0"/>
              <a:t>objetos, pero el Consejo Departamental estableció una </a:t>
            </a:r>
            <a:r>
              <a:rPr lang="es-ES_tradnl" sz="2800" b="1" dirty="0" smtClean="0"/>
              <a:t>excepción general.</a:t>
            </a:r>
          </a:p>
          <a:p>
            <a:endParaRPr lang="es-ES_trad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2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órganos de gobierno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s-ES_tradnl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_tradnl" sz="2800" dirty="0" smtClean="0"/>
              <a:t>Qué es una excepción?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sz="2800" dirty="0" smtClean="0"/>
              <a:t>Saben qué es el Consejo Departamental?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sz="2800" dirty="0" smtClean="0"/>
              <a:t>Y el Consejo Superior Universitario?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sz="2800" dirty="0" smtClean="0"/>
              <a:t>Conocen el Reglamento de la Actividad Estudiantil?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sz="2800" dirty="0" smtClean="0"/>
              <a:t>Y el Calendario Universitario?</a:t>
            </a:r>
          </a:p>
          <a:p>
            <a:endParaRPr lang="es-ES_trad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0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TEMAS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  <a:buNone/>
              <a:defRPr/>
            </a:pPr>
            <a:r>
              <a:rPr lang="es-ES" altLang="es-AR" b="1" dirty="0" smtClean="0">
                <a:latin typeface="Arial" charset="0"/>
              </a:rPr>
              <a:t>ENCUESTAS 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s-ES" altLang="es-AR" b="1" dirty="0" smtClean="0">
                <a:latin typeface="Arial" charset="0"/>
                <a:hlinkClick r:id="rId2"/>
              </a:rPr>
              <a:t>www.cs.uns.edu.ar</a:t>
            </a:r>
            <a:endParaRPr lang="es-ES" altLang="es-AR" b="1" dirty="0">
              <a:latin typeface="Arial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lang="es-ES" altLang="es-AR" b="1" dirty="0">
                <a:latin typeface="Arial" charset="0"/>
              </a:rPr>
              <a:t>Tutorías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s-ES" altLang="es-AR" dirty="0">
                <a:latin typeface="Arial" charset="0"/>
              </a:rPr>
              <a:t>Inquietudes o problemas generales o personales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s-ES" altLang="es-AR" dirty="0" smtClean="0">
                <a:latin typeface="Arial" charset="0"/>
                <a:hlinkClick r:id="rId3"/>
              </a:rPr>
              <a:t>tutoria@cs.uns.edu.ar</a:t>
            </a:r>
            <a:endParaRPr lang="es-ES" altLang="es-AR" dirty="0">
              <a:latin typeface="Arial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lang="es-ES" altLang="es-AR" b="1" dirty="0">
                <a:latin typeface="Arial" charset="0"/>
              </a:rPr>
              <a:t>Inglés</a:t>
            </a:r>
          </a:p>
          <a:p>
            <a:pPr>
              <a:spcBef>
                <a:spcPct val="50000"/>
              </a:spcBef>
              <a:defRPr/>
            </a:pPr>
            <a:r>
              <a:rPr lang="es-ES" altLang="es-AR" b="1" dirty="0">
                <a:latin typeface="Arial" charset="0"/>
              </a:rPr>
              <a:t>Examen de suficiencia</a:t>
            </a:r>
          </a:p>
          <a:p>
            <a:pPr>
              <a:spcBef>
                <a:spcPct val="50000"/>
              </a:spcBef>
              <a:defRPr/>
            </a:pPr>
            <a:r>
              <a:rPr lang="es-ES" altLang="es-AR" b="1" dirty="0">
                <a:latin typeface="Arial" charset="0"/>
              </a:rPr>
              <a:t>Curso de Lectura Comprensiva de Inglés 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s-AR" dirty="0"/>
              <a:t>San Juan 645</a:t>
            </a:r>
          </a:p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/>
          <p:cNvSpPr/>
          <p:nvPr/>
        </p:nvSpPr>
        <p:spPr>
          <a:xfrm>
            <a:off x="5233988" y="877887"/>
            <a:ext cx="2286000" cy="5357813"/>
          </a:xfrm>
          <a:prstGeom prst="rect">
            <a:avLst/>
          </a:prstGeom>
          <a:solidFill>
            <a:srgbClr val="1CAE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7" name="Rectangle 6"/>
          <p:cNvSpPr/>
          <p:nvPr/>
        </p:nvSpPr>
        <p:spPr>
          <a:xfrm>
            <a:off x="2906713" y="877887"/>
            <a:ext cx="2286000" cy="5357813"/>
          </a:xfrm>
          <a:prstGeom prst="rect">
            <a:avLst/>
          </a:prstGeom>
          <a:solidFill>
            <a:srgbClr val="FFCA1F"/>
          </a:solidFill>
          <a:ln>
            <a:solidFill>
              <a:srgbClr val="967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8" name="Rectangle 7"/>
          <p:cNvSpPr/>
          <p:nvPr/>
        </p:nvSpPr>
        <p:spPr>
          <a:xfrm>
            <a:off x="560388" y="877887"/>
            <a:ext cx="2286000" cy="5357813"/>
          </a:xfrm>
          <a:prstGeom prst="rect">
            <a:avLst/>
          </a:prstGeom>
          <a:solidFill>
            <a:srgbClr val="1795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68262"/>
            <a:ext cx="428625" cy="616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1"/>
          <p:cNvSpPr/>
          <p:nvPr/>
        </p:nvSpPr>
        <p:spPr>
          <a:xfrm>
            <a:off x="534988" y="877887"/>
            <a:ext cx="7000875" cy="1714500"/>
          </a:xfrm>
          <a:prstGeom prst="rect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pic>
        <p:nvPicPr>
          <p:cNvPr id="11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2654300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2643562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3268662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3849687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4441825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5011737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 descr="D:\descargas\1251808975_page_learni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553402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2663825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3200400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4370387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8" descr="D:\descargas\1251808975_page_learni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539" y="5458911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219450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824287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8" descr="D:\descargas\1251808975_page_learni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3" y="552132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878012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" descr="D:\descargas\1251808975_page_learni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552132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105"/>
          <p:cNvSpPr txBox="1"/>
          <p:nvPr/>
        </p:nvSpPr>
        <p:spPr>
          <a:xfrm>
            <a:off x="8126413" y="1401762"/>
            <a:ext cx="9810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Programación</a:t>
            </a:r>
            <a:endParaRPr lang="en-US" sz="1050" dirty="0">
              <a:latin typeface="+mn-lt"/>
              <a:cs typeface="+mn-cs"/>
            </a:endParaRPr>
          </a:p>
        </p:txBody>
      </p:sp>
      <p:sp>
        <p:nvSpPr>
          <p:cNvPr id="29" name="TextBox 106"/>
          <p:cNvSpPr txBox="1"/>
          <p:nvPr/>
        </p:nvSpPr>
        <p:spPr>
          <a:xfrm>
            <a:off x="8262938" y="1949450"/>
            <a:ext cx="8445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Matemática</a:t>
            </a:r>
            <a:endParaRPr lang="en-US" sz="1050" dirty="0">
              <a:latin typeface="+mn-lt"/>
              <a:cs typeface="+mn-cs"/>
            </a:endParaRPr>
          </a:p>
        </p:txBody>
      </p:sp>
      <p:pic>
        <p:nvPicPr>
          <p:cNvPr id="30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63" y="2663825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110"/>
          <p:cNvSpPr txBox="1"/>
          <p:nvPr/>
        </p:nvSpPr>
        <p:spPr>
          <a:xfrm>
            <a:off x="8431213" y="3092450"/>
            <a:ext cx="67627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Software</a:t>
            </a:r>
            <a:endParaRPr lang="en-US" sz="1050" dirty="0">
              <a:latin typeface="+mn-lt"/>
              <a:cs typeface="+mn-cs"/>
            </a:endParaRPr>
          </a:p>
        </p:txBody>
      </p:sp>
      <p:sp>
        <p:nvSpPr>
          <p:cNvPr id="32" name="TextBox 111"/>
          <p:cNvSpPr txBox="1"/>
          <p:nvPr/>
        </p:nvSpPr>
        <p:spPr>
          <a:xfrm>
            <a:off x="8272463" y="3735387"/>
            <a:ext cx="835025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Sistemas de</a:t>
            </a:r>
            <a:br>
              <a:rPr lang="es-ES" sz="1050" dirty="0">
                <a:latin typeface="+mn-lt"/>
                <a:cs typeface="+mn-cs"/>
              </a:rPr>
            </a:br>
            <a:r>
              <a:rPr lang="es-ES" sz="1050" dirty="0">
                <a:latin typeface="+mn-lt"/>
                <a:cs typeface="+mn-cs"/>
              </a:rPr>
              <a:t>Hardware</a:t>
            </a:r>
            <a:endParaRPr lang="en-US" sz="1050" dirty="0">
              <a:latin typeface="+mn-lt"/>
              <a:cs typeface="+mn-cs"/>
            </a:endParaRPr>
          </a:p>
        </p:txBody>
      </p:sp>
      <p:sp>
        <p:nvSpPr>
          <p:cNvPr id="33" name="TextBox 112"/>
          <p:cNvSpPr txBox="1"/>
          <p:nvPr/>
        </p:nvSpPr>
        <p:spPr>
          <a:xfrm>
            <a:off x="8316913" y="4410075"/>
            <a:ext cx="79057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Electrónica</a:t>
            </a:r>
            <a:endParaRPr lang="en-US" sz="1050" dirty="0">
              <a:latin typeface="+mn-lt"/>
              <a:cs typeface="+mn-cs"/>
            </a:endParaRPr>
          </a:p>
        </p:txBody>
      </p:sp>
      <p:sp>
        <p:nvSpPr>
          <p:cNvPr id="34" name="TextBox 115"/>
          <p:cNvSpPr txBox="1"/>
          <p:nvPr/>
        </p:nvSpPr>
        <p:spPr>
          <a:xfrm>
            <a:off x="8221663" y="5664200"/>
            <a:ext cx="885825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Trabajo Final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de Carrera</a:t>
            </a:r>
            <a:endParaRPr lang="en-US" sz="1050" dirty="0">
              <a:latin typeface="+mn-lt"/>
              <a:cs typeface="+mn-cs"/>
            </a:endParaRPr>
          </a:p>
        </p:txBody>
      </p:sp>
      <p:pic>
        <p:nvPicPr>
          <p:cNvPr id="35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2449512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117"/>
          <p:cNvSpPr txBox="1"/>
          <p:nvPr/>
        </p:nvSpPr>
        <p:spPr>
          <a:xfrm>
            <a:off x="8580438" y="2481262"/>
            <a:ext cx="5270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Teoría</a:t>
            </a:r>
            <a:endParaRPr lang="en-US" sz="1050" dirty="0">
              <a:latin typeface="+mn-lt"/>
              <a:cs typeface="+mn-cs"/>
            </a:endParaRPr>
          </a:p>
        </p:txBody>
      </p:sp>
      <p:pic>
        <p:nvPicPr>
          <p:cNvPr id="37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3235325"/>
            <a:ext cx="50165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3806825"/>
            <a:ext cx="50165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4405312"/>
            <a:ext cx="5016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3735387"/>
            <a:ext cx="5016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13" y="3255962"/>
            <a:ext cx="4984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363" y="3305175"/>
            <a:ext cx="50165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363" y="3886200"/>
            <a:ext cx="50165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788" y="4987925"/>
            <a:ext cx="4984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" descr="D:\descargas\1251813426_unknow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8" y="1020762"/>
            <a:ext cx="9302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949325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888" y="1520825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13" y="4992520"/>
            <a:ext cx="5016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263" y="949325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1592262"/>
            <a:ext cx="9302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988" y="1020762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3843337"/>
            <a:ext cx="5873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538" y="3092450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4435475"/>
            <a:ext cx="587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5005387"/>
            <a:ext cx="5873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8" y="3817937"/>
            <a:ext cx="584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8" y="4378325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261" y="5072856"/>
            <a:ext cx="587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5003800"/>
            <a:ext cx="587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8" y="5003800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113" y="4318000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104"/>
          <p:cNvSpPr txBox="1"/>
          <p:nvPr/>
        </p:nvSpPr>
        <p:spPr>
          <a:xfrm>
            <a:off x="8453438" y="4949825"/>
            <a:ext cx="654050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s-A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>
                <a:latin typeface="+mn-lt"/>
                <a:cs typeface="+mn-cs"/>
              </a:rPr>
              <a:t>Materia</a:t>
            </a:r>
            <a:br>
              <a:rPr lang="es-ES" sz="1050" dirty="0">
                <a:latin typeface="+mn-lt"/>
                <a:cs typeface="+mn-cs"/>
              </a:rPr>
            </a:br>
            <a:r>
              <a:rPr lang="es-ES" sz="1050" dirty="0">
                <a:latin typeface="+mn-lt"/>
                <a:cs typeface="+mn-cs"/>
              </a:rPr>
              <a:t>Optativa</a:t>
            </a:r>
            <a:endParaRPr lang="en-US" sz="1050" dirty="0">
              <a:latin typeface="+mn-lt"/>
              <a:cs typeface="+mn-cs"/>
            </a:endParaRPr>
          </a:p>
        </p:txBody>
      </p:sp>
      <p:pic>
        <p:nvPicPr>
          <p:cNvPr id="69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316" y="5003800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538" y="1292225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3790950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1020762"/>
            <a:ext cx="9302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538" y="1552575"/>
            <a:ext cx="9271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1020762"/>
            <a:ext cx="9302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563" y="1552575"/>
            <a:ext cx="930275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105" descr="C:\Users\mll\Documents\Flashget\1251944086_unknow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5608637"/>
            <a:ext cx="5651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105" descr="C:\Users\mll\Documents\Flashget\1251944086_unknow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38" y="5565775"/>
            <a:ext cx="5651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105" descr="C:\Users\mll\Documents\Flashget\1251944086_unknow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163" y="4914900"/>
            <a:ext cx="5651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106" descr="C:\Users\mll\Documents\Flashget\1251944740_file_document_paper_green_g13468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3246437"/>
            <a:ext cx="523875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106" descr="C:\Users\mll\Documents\Flashget\1251944740_file_document_paper_green_g13468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3781425"/>
            <a:ext cx="52387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106" descr="C:\Users\mll\Documents\Flashget\1251944740_file_document_paper_green_g13468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4333875"/>
            <a:ext cx="52705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38" y="4987925"/>
            <a:ext cx="4984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15" descr="C:\Users\mll\Documents\Flashget\1251774398_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688" y="5553075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233" y="4459204"/>
            <a:ext cx="4984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413" y="5565775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8" y="5602287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89 Rectángulo redondeado"/>
          <p:cNvSpPr/>
          <p:nvPr/>
        </p:nvSpPr>
        <p:spPr>
          <a:xfrm>
            <a:off x="560388" y="277812"/>
            <a:ext cx="2346325" cy="4318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400" b="1" dirty="0"/>
              <a:t>LCC</a:t>
            </a:r>
            <a:endParaRPr lang="es-AR" sz="2400" b="1" dirty="0"/>
          </a:p>
        </p:txBody>
      </p:sp>
      <p:sp>
        <p:nvSpPr>
          <p:cNvPr id="91" name="90 Rectángulo redondeado"/>
          <p:cNvSpPr/>
          <p:nvPr/>
        </p:nvSpPr>
        <p:spPr>
          <a:xfrm>
            <a:off x="2943225" y="277812"/>
            <a:ext cx="2249488" cy="431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400" b="1" dirty="0">
                <a:solidFill>
                  <a:srgbClr val="080808"/>
                </a:solidFill>
              </a:rPr>
              <a:t>ISI</a:t>
            </a:r>
            <a:endParaRPr lang="es-AR" sz="2400" b="1" dirty="0">
              <a:solidFill>
                <a:srgbClr val="080808"/>
              </a:solidFill>
            </a:endParaRPr>
          </a:p>
        </p:txBody>
      </p:sp>
      <p:sp>
        <p:nvSpPr>
          <p:cNvPr id="92" name="91 Rectángulo redondeado"/>
          <p:cNvSpPr/>
          <p:nvPr/>
        </p:nvSpPr>
        <p:spPr>
          <a:xfrm>
            <a:off x="5233988" y="300037"/>
            <a:ext cx="2257425" cy="431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400" b="1" dirty="0"/>
              <a:t>IC</a:t>
            </a:r>
            <a:endParaRPr lang="es-AR" sz="2400" b="1" dirty="0"/>
          </a:p>
        </p:txBody>
      </p:sp>
      <p:pic>
        <p:nvPicPr>
          <p:cNvPr id="93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117" y="2702593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674" y="2655761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10" descr="C:\Users\mll\Documents\Flashget\1251773148_application-vnd.oasis.opendocument.formu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199" y="2655761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853" y="2694529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413" y="3200400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12" y="3892215"/>
            <a:ext cx="4984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352" y="2654300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104" descr="D:\descargas\1251817558_unknow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79" y="3255962"/>
            <a:ext cx="584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2" descr="D:\descargas\1251813193_binar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2" y="4450723"/>
            <a:ext cx="4984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2" descr="D:\descargas\1251815224_gnome-panel-window-menu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38" y="4453230"/>
            <a:ext cx="587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67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DE LAS MATERIAS DEL ÁREA PROGRAMACIÓN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Aprender </a:t>
            </a:r>
            <a:r>
              <a:rPr lang="es-ES" b="1" dirty="0" smtClean="0"/>
              <a:t>contenidos conceptuales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pPr marL="0" indent="0" algn="ctr">
              <a:buNone/>
            </a:pPr>
            <a:r>
              <a:rPr lang="es-ES" sz="3600" dirty="0" smtClean="0">
                <a:solidFill>
                  <a:srgbClr val="00B050"/>
                </a:solidFill>
              </a:rPr>
              <a:t>¿Qué conceptos aprendieron en RPA?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4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DE LAS MATERIAS DEL ÁREA PROGRAMACIÓN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Aprender </a:t>
            </a:r>
            <a:r>
              <a:rPr lang="es-ES" b="1" dirty="0" smtClean="0"/>
              <a:t>contenidos conceptuales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Por ejemplo: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895916"/>
              </p:ext>
            </p:extLst>
          </p:nvPr>
        </p:nvGraphicFramePr>
        <p:xfrm>
          <a:off x="1000125" y="2362200"/>
          <a:ext cx="7072314" cy="310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564"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 smtClean="0">
                          <a:solidFill>
                            <a:schemeClr val="tx1"/>
                          </a:solidFill>
                        </a:rPr>
                        <a:t>Resolución de Problemas y Algoritmos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648" marB="456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 smtClean="0">
                          <a:solidFill>
                            <a:schemeClr val="tx1"/>
                          </a:solidFill>
                        </a:rPr>
                        <a:t>Introducción a la Programación</a:t>
                      </a:r>
                      <a:r>
                        <a:rPr lang="es-ES" sz="2400" b="0" baseline="0" dirty="0" smtClean="0">
                          <a:solidFill>
                            <a:schemeClr val="tx1"/>
                          </a:solidFill>
                        </a:rPr>
                        <a:t> Orientada a Objetos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648" marB="456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19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Algoritmo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Tipo</a:t>
                      </a:r>
                      <a:r>
                        <a:rPr lang="es-ES" sz="2000" baseline="0" dirty="0" smtClean="0">
                          <a:solidFill>
                            <a:schemeClr val="tx1"/>
                          </a:solidFill>
                        </a:rPr>
                        <a:t> de Dato</a:t>
                      </a:r>
                      <a:endParaRPr lang="es-E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Iteración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Recursividad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Diseño</a:t>
                      </a:r>
                      <a:r>
                        <a:rPr lang="es-ES" sz="2000" baseline="0" dirty="0" smtClean="0">
                          <a:solidFill>
                            <a:schemeClr val="tx1"/>
                          </a:solidFill>
                        </a:rPr>
                        <a:t> Top-Down</a:t>
                      </a:r>
                      <a:endParaRPr lang="es-E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648" marB="4564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Objeto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Clase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Encapsulamiento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Herencia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Polimorfismo</a:t>
                      </a:r>
                    </a:p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648" marB="456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94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DE LAS MATERIAS </a:t>
            </a:r>
            <a:r>
              <a:rPr lang="es-ES" dirty="0" smtClean="0"/>
              <a:t>DEL ÁREA </a:t>
            </a:r>
            <a:r>
              <a:rPr lang="es-ES" dirty="0"/>
              <a:t>PROGRAMACIÓN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s-ES" altLang="es-AR" sz="2800" dirty="0"/>
              <a:t>Reforzar y desarrollar </a:t>
            </a:r>
            <a:r>
              <a:rPr lang="es-ES" altLang="es-AR" sz="2800" b="1" dirty="0"/>
              <a:t>Competencias </a:t>
            </a:r>
            <a:r>
              <a:rPr lang="es-ES" altLang="es-AR" sz="2800" b="1" dirty="0" smtClean="0"/>
              <a:t>generales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es-ES" dirty="0"/>
              <a:t>Por ejemplo:</a:t>
            </a:r>
            <a:endParaRPr lang="en-US" dirty="0"/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s-ES" altLang="es-AR" dirty="0" smtClean="0"/>
              <a:t>Comunicarse </a:t>
            </a:r>
            <a:r>
              <a:rPr lang="es-ES" altLang="es-AR" dirty="0"/>
              <a:t>en forma oral y </a:t>
            </a:r>
            <a:r>
              <a:rPr lang="es-ES" altLang="es-AR" dirty="0" smtClean="0"/>
              <a:t>escrita</a:t>
            </a: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s-ES" altLang="es-AR" dirty="0" smtClean="0"/>
              <a:t>Resolver problemas</a:t>
            </a: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s-ES" altLang="es-AR" dirty="0" smtClean="0"/>
              <a:t>Aprender </a:t>
            </a:r>
            <a:r>
              <a:rPr lang="es-ES" altLang="es-AR" dirty="0"/>
              <a:t>con </a:t>
            </a:r>
            <a:r>
              <a:rPr lang="es-ES" altLang="es-AR" dirty="0" smtClean="0"/>
              <a:t>autonomía</a:t>
            </a: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s-ES" altLang="es-AR" dirty="0" smtClean="0"/>
              <a:t>Administrar </a:t>
            </a:r>
            <a:r>
              <a:rPr lang="es-ES" altLang="es-AR" dirty="0"/>
              <a:t>el </a:t>
            </a:r>
            <a:r>
              <a:rPr lang="es-ES" altLang="es-AR" dirty="0" smtClean="0"/>
              <a:t>tiempo</a:t>
            </a:r>
            <a:endParaRPr lang="es-ES" altLang="es-AR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9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DE LAS MATERIAS DEL ÁREA PROGRAMACIÓN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s-ES" altLang="es-AR" dirty="0" smtClean="0"/>
              <a:t>Desarrollar </a:t>
            </a:r>
            <a:r>
              <a:rPr lang="es-ES" altLang="es-AR" b="1" dirty="0"/>
              <a:t>Competencias específicas</a:t>
            </a:r>
          </a:p>
          <a:p>
            <a:endParaRPr lang="es-ES" dirty="0"/>
          </a:p>
          <a:p>
            <a:endParaRPr lang="es-ES" dirty="0" smtClean="0"/>
          </a:p>
          <a:p>
            <a:pPr marL="0" indent="0" algn="ctr">
              <a:buNone/>
            </a:pPr>
            <a:r>
              <a:rPr lang="es-ES" sz="3600" dirty="0" smtClean="0">
                <a:solidFill>
                  <a:srgbClr val="00B050"/>
                </a:solidFill>
              </a:rPr>
              <a:t>¿Qué competencias </a:t>
            </a:r>
            <a:r>
              <a:rPr lang="es-ES" sz="3600" dirty="0" smtClean="0">
                <a:solidFill>
                  <a:srgbClr val="00B050"/>
                </a:solidFill>
              </a:rPr>
              <a:t>desarrollaron </a:t>
            </a:r>
            <a:r>
              <a:rPr lang="es-ES" sz="3600" dirty="0" smtClean="0">
                <a:solidFill>
                  <a:srgbClr val="00B050"/>
                </a:solidFill>
              </a:rPr>
              <a:t>en RPA?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DE LAS MATERIAS </a:t>
            </a:r>
            <a:r>
              <a:rPr lang="es-ES" dirty="0" smtClean="0"/>
              <a:t>DEL ÁREA </a:t>
            </a:r>
            <a:r>
              <a:rPr lang="es-ES" dirty="0"/>
              <a:t>PROGRAMACIÓN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s-ES" altLang="es-AR" sz="2800" dirty="0"/>
              <a:t>D</a:t>
            </a:r>
            <a:r>
              <a:rPr lang="es-ES" altLang="es-AR" sz="2800" dirty="0" smtClean="0"/>
              <a:t>esarrollar </a:t>
            </a:r>
            <a:r>
              <a:rPr lang="es-ES" altLang="es-AR" sz="2800" b="1" dirty="0"/>
              <a:t>Competencias </a:t>
            </a:r>
            <a:r>
              <a:rPr lang="es-ES" altLang="es-AR" sz="2800" b="1" dirty="0" smtClean="0"/>
              <a:t>específicas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es-ES" dirty="0"/>
              <a:t>Por ejemplo:</a:t>
            </a:r>
            <a:endParaRPr lang="en-US" dirty="0"/>
          </a:p>
          <a:p>
            <a:pPr marL="342900" lvl="1" indent="-342900"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s-ES" altLang="es-AR" sz="2400" dirty="0" smtClean="0"/>
              <a:t>Dividir </a:t>
            </a:r>
            <a:r>
              <a:rPr lang="es-ES" altLang="es-AR" sz="2400" dirty="0"/>
              <a:t>problemas en </a:t>
            </a:r>
            <a:r>
              <a:rPr lang="es-ES" altLang="es-AR" sz="2400" dirty="0" err="1"/>
              <a:t>subproblemas</a:t>
            </a:r>
            <a:endParaRPr lang="es-ES" altLang="es-AR" sz="2400" dirty="0"/>
          </a:p>
          <a:p>
            <a:pPr marL="342900" lvl="1" indent="-342900"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s-ES" altLang="es-AR" sz="2400" dirty="0"/>
              <a:t>Diseñar algoritmos</a:t>
            </a:r>
          </a:p>
          <a:p>
            <a:pPr marL="342900" lvl="1" indent="-342900"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s-ES" altLang="es-AR" sz="2400" dirty="0"/>
              <a:t>Utilizar diferentes lenguajes de diseño y de programación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1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DE </a:t>
            </a:r>
            <a:r>
              <a:rPr lang="es-ES" dirty="0" smtClean="0"/>
              <a:t>IPOO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s-ES" altLang="es-AR" sz="2800" dirty="0" smtClean="0"/>
              <a:t>Aprender </a:t>
            </a:r>
            <a:r>
              <a:rPr lang="es-ES" altLang="es-AR" sz="2800" dirty="0"/>
              <a:t>y </a:t>
            </a:r>
            <a:r>
              <a:rPr lang="es-ES" altLang="es-AR" sz="2800" dirty="0" smtClean="0"/>
              <a:t>aplicar </a:t>
            </a:r>
            <a:r>
              <a:rPr lang="es-ES" altLang="es-AR" sz="2800" b="1" dirty="0" smtClean="0"/>
              <a:t>fundamentos </a:t>
            </a:r>
            <a:r>
              <a:rPr lang="es-ES" altLang="es-AR" sz="2800" b="1" dirty="0"/>
              <a:t>de la programación orientada a </a:t>
            </a:r>
            <a:r>
              <a:rPr lang="es-ES" altLang="es-AR" sz="2800" b="1" dirty="0" smtClean="0"/>
              <a:t>objetos.</a:t>
            </a:r>
            <a:r>
              <a:rPr lang="es-ES" altLang="es-AR" sz="2800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s-ES" altLang="es-AR" sz="2800" dirty="0" smtClean="0"/>
              <a:t>Implementar </a:t>
            </a:r>
            <a:r>
              <a:rPr lang="es-ES" altLang="es-AR" sz="2800" dirty="0" smtClean="0"/>
              <a:t>clases que </a:t>
            </a:r>
            <a:r>
              <a:rPr lang="es-ES" altLang="es-AR" sz="2800" dirty="0"/>
              <a:t>puedan </a:t>
            </a:r>
            <a:r>
              <a:rPr lang="es-ES" altLang="es-AR" sz="2800" b="1" dirty="0"/>
              <a:t>integrarse </a:t>
            </a:r>
            <a:r>
              <a:rPr lang="es-ES" altLang="es-AR" sz="2800" dirty="0"/>
              <a:t>a sistemas de software </a:t>
            </a:r>
            <a:r>
              <a:rPr lang="es-ES" altLang="es-AR" sz="2800" dirty="0" smtClean="0"/>
              <a:t>orientados a objetos que </a:t>
            </a:r>
            <a:r>
              <a:rPr lang="es-ES" altLang="es-AR" sz="2800" dirty="0"/>
              <a:t>resuelvan problemas de pequeña </a:t>
            </a:r>
            <a:r>
              <a:rPr lang="es-ES" altLang="es-AR" sz="2800" dirty="0" smtClean="0"/>
              <a:t>escala</a:t>
            </a:r>
            <a:r>
              <a:rPr lang="es-ES" altLang="es-AR" sz="2800" dirty="0"/>
              <a:t>. </a:t>
            </a:r>
            <a:endParaRPr lang="es-AR" altLang="es-AR" sz="2800" dirty="0" smtClean="0"/>
          </a:p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IPOO - </a:t>
            </a:r>
            <a:r>
              <a:rPr lang="es-ES" dirty="0" smtClean="0"/>
              <a:t>2019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1488</Words>
  <Application>Microsoft Office PowerPoint</Application>
  <PresentationFormat>Presentación en pantalla (4:3)</PresentationFormat>
  <Paragraphs>215</Paragraphs>
  <Slides>24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Tema de Office</vt:lpstr>
      <vt:lpstr>INTRODUCCIÓN A LA PROGRAMACIÓN ORIENTADA A OBJETOS</vt:lpstr>
      <vt:lpstr>DOCENTES</vt:lpstr>
      <vt:lpstr>Presentación de PowerPoint</vt:lpstr>
      <vt:lpstr>OBJETIVOS DE LAS MATERIAS DEL ÁREA PROGRAMACIÓN</vt:lpstr>
      <vt:lpstr>OBJETIVOS DE LAS MATERIAS DEL ÁREA PROGRAMACIÓN</vt:lpstr>
      <vt:lpstr>OBJETIVOS DE LAS MATERIAS DEL ÁREA PROGRAMACIÓN</vt:lpstr>
      <vt:lpstr>OBJETIVOS DE LAS MATERIAS DEL ÁREA PROGRAMACIÓN</vt:lpstr>
      <vt:lpstr>OBJETIVOS DE LAS MATERIAS DEL ÁREA PROGRAMACIÓN</vt:lpstr>
      <vt:lpstr>OBJETIVOS DE IPOO</vt:lpstr>
      <vt:lpstr>CONTENIDOS DE IPOO</vt:lpstr>
      <vt:lpstr>CONOCIMIENTOS PREVIOS ASUMIDOS</vt:lpstr>
      <vt:lpstr>CONOCIMIENTOS PREVIOS ASUMIDOS</vt:lpstr>
      <vt:lpstr>CONOCIMIENTOS PREVIOS ASUMIDOS</vt:lpstr>
      <vt:lpstr>CONOCIMIENTOS PREVIOS ASUMIDOS</vt:lpstr>
      <vt:lpstr>ORGANIZACIÓN DE LA MATERIA</vt:lpstr>
      <vt:lpstr>DISTRIBUCIÓN DE LOS CONTENIDOS</vt:lpstr>
      <vt:lpstr>CONTENIDO DE LAS EVALUACIONES</vt:lpstr>
      <vt:lpstr>MATERIAL</vt:lpstr>
      <vt:lpstr>ALGUNAS RECOMENDACIONES</vt:lpstr>
      <vt:lpstr>ALGUNAS RECOMENDACIONES</vt:lpstr>
      <vt:lpstr>CORRELATIVAS</vt:lpstr>
      <vt:lpstr>CORRELATIVAS</vt:lpstr>
      <vt:lpstr>Los órganos de gobierno</vt:lpstr>
      <vt:lpstr>OTROS TEMAS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ltamargo</dc:creator>
  <cp:lastModifiedBy>Sonia V. Rueda</cp:lastModifiedBy>
  <cp:revision>69</cp:revision>
  <dcterms:created xsi:type="dcterms:W3CDTF">2015-03-04T18:37:05Z</dcterms:created>
  <dcterms:modified xsi:type="dcterms:W3CDTF">2019-08-07T17:58:18Z</dcterms:modified>
</cp:coreProperties>
</file>